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9" r:id="rId4"/>
    <p:sldId id="260" r:id="rId5"/>
    <p:sldId id="258" r:id="rId6"/>
    <p:sldId id="266" r:id="rId7"/>
    <p:sldId id="262" r:id="rId8"/>
    <p:sldId id="265" r:id="rId9"/>
    <p:sldId id="264" r:id="rId10"/>
    <p:sldId id="263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495C1"/>
    <a:srgbClr val="FBB000"/>
    <a:srgbClr val="C88890"/>
    <a:srgbClr val="C27BC2"/>
    <a:srgbClr val="B7E8DC"/>
    <a:srgbClr val="5FC1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871"/>
    <p:restoredTop sz="94599"/>
  </p:normalViewPr>
  <p:slideViewPr>
    <p:cSldViewPr snapToGrid="0">
      <p:cViewPr varScale="1">
        <p:scale>
          <a:sx n="86" d="100"/>
          <a:sy n="86" d="100"/>
        </p:scale>
        <p:origin x="248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8.jpeg>
</file>

<file path=ppt/media/image19.jpeg>
</file>

<file path=ppt/media/image2.jpeg>
</file>

<file path=ppt/media/image20.jpeg>
</file>

<file path=ppt/media/image21.pn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790B80-893C-BB02-1B0F-3751885A4EE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4FAE9A-3B90-94CB-6AA0-23723B26500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AFB834-EF45-622B-17D1-DB236788A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013239-19D5-AF2C-3AC7-729C51F221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6D7AE3-30D3-CC80-5AC0-4A2975E757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3330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AD685-0531-943A-85C7-570A037504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31DF08-AD8A-E017-0B93-C0666A8B09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76620-0DF8-A3C7-74DF-035F645ED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1CC9B3-2D2A-D5A4-02F4-25C844B8B4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00039-ED3F-8A76-C04A-BA69441050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9960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08312DC-AEF6-87C4-5F23-9A55A05DE5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02759F-A783-56E9-4910-382AC648F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957EEE-D87A-FA60-1EBF-F23BB1D7A8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393E2A-F65E-8935-8E00-706E7D5E6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1E443F-F883-5912-7F94-60FFD2955E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18048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887B57-8686-B636-0AE8-F9DEF17E77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DFF605-2F91-3FE0-4947-10E872DA2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D23412-D64D-AC5B-91BF-EA41C5E4A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B6776D-DDCD-C172-1157-FE6EDA7CB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A320B7-82E7-CF75-B771-5C98F44479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491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50C4E0-F7D0-D7CF-2951-45C2461A55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C3A3B3-D341-3D3F-F19E-2D74306311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1FCECD-565D-42BB-7920-C294CAB16E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EFA314-E143-5B1A-8221-20B569042F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5538E5-EFB2-FE74-E14E-2F2889DA7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149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B97C50-4818-20F0-F42C-FD0969A47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91B00F-13B3-8AC0-6C8A-507462BE76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B264F6-ABD3-733C-E438-A92753EBDF9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0DC25D-4C9A-B9F2-83D5-19A871DCD4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008FA7-01BE-1A1E-D742-31CA83FED2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A3FE84-E9F6-E58D-133F-829ECDB479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6387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86AE91-D7F7-8563-87E0-80E93508A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433940-D45F-24B7-FF4B-FB08B30D5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BBBA9F-C356-BE1E-9842-CB33E08EFB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1C4CBE-D005-58CB-4802-E54E3DE309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2B4B114-FA35-0632-0990-AB6279F3058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F0D74F0-3728-0E1D-5CB0-B716F1EFC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5C289F-7C22-9BDD-EB21-A87893735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5E39E0-2410-A2F1-93B2-CA3DC9B6B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9851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00C93C-4F16-1286-7647-A2E0705180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93BD126-D884-6F14-B52D-152F4179E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CD7761-75EB-EED4-00BD-F79CF9D06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718EB-A08D-999D-4031-C8D0F433E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645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2FB844-7920-DEA7-8FF2-89791FC630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28545C-1B9A-C130-C4F4-5DBF6F4B18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A37D9B-03B7-F989-F7A9-64A772A67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79775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60B366-9A60-A8ED-318E-52502E64F7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CD9FF8-8211-2D7A-2CD3-70DDF6732D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30ED9C-E779-3A83-50B0-714A6D0687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D5206F-1104-DC71-31C2-EF436A13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8311D2-00DC-9DA4-C266-561DE7BB4B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B75492-36B3-46C5-3DE7-A6CBB46F63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767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97021-1329-C4A7-7135-A158DCF1E1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4D9EFF-368B-816E-BE4B-6A7D4BEA74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69700D-B17B-87A6-A1CE-AEFDCC8A565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23AF4C-62F7-EF7A-231D-6B9E4771F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8F9D9C-1145-0DFF-195B-84B272CE4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9AF352-6630-F75B-F57F-230F4DFB3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3586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5F284-68BC-DB12-16A2-F43F4661D5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067845-A468-CE6A-89B2-314182C25D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BA8E39-B7C7-41B9-128E-583CCE7DE7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7F068A-C708-2B48-A6F0-F6675EA4F864}" type="datetimeFigureOut">
              <a:rPr lang="en-US" smtClean="0"/>
              <a:t>1/18/24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57CD47-D216-D862-263B-9864E1C5FD9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FB071A-4384-45B9-DFBE-DAE188AAC3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7163E-F2DF-F948-B664-3E0F225EC35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222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Zcq342feCn4?feature=oembed" TargetMode="Externa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xZOTdj3JBAc?feature=oembed" TargetMode="Externa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E6B706F2-C1C4-2E79-744A-93775F0C4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2301" y="1457233"/>
            <a:ext cx="4892095" cy="459560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17B1E72-96AA-CCBE-0881-2F326726461D}"/>
              </a:ext>
            </a:extLst>
          </p:cNvPr>
          <p:cNvSpPr txBox="1"/>
          <p:nvPr/>
        </p:nvSpPr>
        <p:spPr>
          <a:xfrm>
            <a:off x="464320" y="292308"/>
            <a:ext cx="298338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Player Piano</a:t>
            </a:r>
          </a:p>
          <a:p>
            <a:r>
              <a:rPr lang="en-US" sz="3200" dirty="0">
                <a:latin typeface="Century Schoolbook" panose="02040604050505020304" pitchFamily="18" charset="0"/>
              </a:rPr>
              <a:t>Laura Green </a:t>
            </a:r>
          </a:p>
          <a:p>
            <a:r>
              <a:rPr lang="en-US" sz="3200" dirty="0">
                <a:latin typeface="Century Schoolbook" panose="02040604050505020304" pitchFamily="18" charset="0"/>
              </a:rPr>
              <a:t>IoT Cohort 10</a:t>
            </a:r>
          </a:p>
        </p:txBody>
      </p:sp>
    </p:spTree>
    <p:extLst>
      <p:ext uri="{BB962C8B-B14F-4D97-AF65-F5344CB8AC3E}">
        <p14:creationId xmlns:p14="http://schemas.microsoft.com/office/powerpoint/2010/main" val="356622964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12E4B3D-8014-D539-EEF4-2572FD21E50E}"/>
              </a:ext>
            </a:extLst>
          </p:cNvPr>
          <p:cNvSpPr txBox="1"/>
          <p:nvPr/>
        </p:nvSpPr>
        <p:spPr>
          <a:xfrm>
            <a:off x="3777522" y="18815"/>
            <a:ext cx="4212236" cy="193899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6000" dirty="0">
                <a:latin typeface="Century Schoolbook" panose="02040604050505020304" pitchFamily="18" charset="0"/>
              </a:rPr>
              <a:t>BIG (tiny) SUCCESS!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597CBD-4373-FB93-AB79-FADF97E90B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61322" y="2715025"/>
            <a:ext cx="4175177" cy="313138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DB5884E-6DDF-9D9D-C42C-354929610D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03956" y="2707886"/>
            <a:ext cx="4572000" cy="3429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B6BDF88-43B2-75F1-8636-1E18989DC1B7}"/>
              </a:ext>
            </a:extLst>
          </p:cNvPr>
          <p:cNvSpPr txBox="1"/>
          <p:nvPr/>
        </p:nvSpPr>
        <p:spPr>
          <a:xfrm>
            <a:off x="6096000" y="2963666"/>
            <a:ext cx="2503357" cy="461665"/>
          </a:xfrm>
          <a:prstGeom prst="rect">
            <a:avLst/>
          </a:prstGeom>
          <a:solidFill>
            <a:srgbClr val="FFFF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Century Schoolbook" panose="02040604050505020304" pitchFamily="18" charset="0"/>
              </a:rPr>
              <a:t>Fits perfectly!!!</a:t>
            </a: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632A77D9-222F-0B71-9C51-D5937D53FE4F}"/>
              </a:ext>
            </a:extLst>
          </p:cNvPr>
          <p:cNvSpPr/>
          <p:nvPr/>
        </p:nvSpPr>
        <p:spPr>
          <a:xfrm>
            <a:off x="6580682" y="3681111"/>
            <a:ext cx="1229194" cy="1199213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C1F9C78A-BBBF-569F-7135-C2CDD7DEB78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9878" t="42194" r="40763" b="44955"/>
          <a:stretch/>
        </p:blipFill>
        <p:spPr>
          <a:xfrm>
            <a:off x="1676403" y="178842"/>
            <a:ext cx="1876266" cy="1618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14782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F04688F-42A5-8E6C-A18A-FC713F4096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0040" y="856940"/>
            <a:ext cx="3365110" cy="4198725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DFC2F52-9AC8-722A-5464-319AB856FE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0800000">
            <a:off x="0" y="569986"/>
            <a:ext cx="4442282" cy="333171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971ED2C-EA69-32C4-95BD-47225E44D40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89358" y="3901697"/>
            <a:ext cx="4518597" cy="268257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0C9CC4F-713A-16EF-758C-6F8EAEC7B84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7719" y="3649759"/>
            <a:ext cx="3289882" cy="24674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D1913CD-D7BA-7E1E-C173-8CFEE9807A7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442282" y="536747"/>
            <a:ext cx="4150682" cy="311301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9FEBDB09-BA72-50AA-B1EA-BED40A904443}"/>
              </a:ext>
            </a:extLst>
          </p:cNvPr>
          <p:cNvSpPr txBox="1"/>
          <p:nvPr/>
        </p:nvSpPr>
        <p:spPr>
          <a:xfrm>
            <a:off x="102870" y="0"/>
            <a:ext cx="39204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Inspirations:</a:t>
            </a:r>
          </a:p>
        </p:txBody>
      </p:sp>
    </p:spTree>
    <p:extLst>
      <p:ext uri="{BB962C8B-B14F-4D97-AF65-F5344CB8AC3E}">
        <p14:creationId xmlns:p14="http://schemas.microsoft.com/office/powerpoint/2010/main" val="2744099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FCA4306-67E2-8265-D7A2-743A2BD08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707886"/>
            <a:ext cx="7772400" cy="58293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6EEAEF0-A90B-E0FC-B79E-262EFFA91FCF}"/>
              </a:ext>
            </a:extLst>
          </p:cNvPr>
          <p:cNvSpPr txBox="1"/>
          <p:nvPr/>
        </p:nvSpPr>
        <p:spPr>
          <a:xfrm>
            <a:off x="104931" y="0"/>
            <a:ext cx="526154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Schoolbook" panose="02040604050505020304" pitchFamily="18" charset="0"/>
              </a:rPr>
              <a:t>Aesthetic inspiration:</a:t>
            </a:r>
          </a:p>
        </p:txBody>
      </p:sp>
    </p:spTree>
    <p:extLst>
      <p:ext uri="{BB962C8B-B14F-4D97-AF65-F5344CB8AC3E}">
        <p14:creationId xmlns:p14="http://schemas.microsoft.com/office/powerpoint/2010/main" val="1602899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8" descr="Touch, Code, Play: Creating hybrid physical-digital music instruments | Loop">
            <a:hlinkClick r:id="" action="ppaction://media"/>
            <a:extLst>
              <a:ext uri="{FF2B5EF4-FFF2-40B4-BE49-F238E27FC236}">
                <a16:creationId xmlns:a16="http://schemas.microsoft.com/office/drawing/2014/main" id="{EBA75D82-34FB-C66E-EA31-7B6FF3C171A7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432810" y="1029970"/>
            <a:ext cx="7357268" cy="41568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2BD8D4E-52F3-FAC3-CF8D-826E7BE0959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9525144" y="4211681"/>
            <a:ext cx="2308860" cy="173164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3451F21-DA92-56C5-B9AC-44C37A332774}"/>
              </a:ext>
            </a:extLst>
          </p:cNvPr>
          <p:cNvSpPr txBox="1"/>
          <p:nvPr/>
        </p:nvSpPr>
        <p:spPr>
          <a:xfrm>
            <a:off x="0" y="5186826"/>
            <a:ext cx="9009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“Touch, Code, Play: Creating Hybrid physical-digital Music Instruments| Loop”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E574137-939B-D703-CCD5-5628D7FBAE72}"/>
              </a:ext>
            </a:extLst>
          </p:cNvPr>
          <p:cNvSpPr txBox="1"/>
          <p:nvPr/>
        </p:nvSpPr>
        <p:spPr>
          <a:xfrm>
            <a:off x="9813751" y="3276742"/>
            <a:ext cx="19787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Idea for someday…..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6667D09-3435-05DF-B808-A350B151A19E}"/>
              </a:ext>
            </a:extLst>
          </p:cNvPr>
          <p:cNvSpPr txBox="1"/>
          <p:nvPr/>
        </p:nvSpPr>
        <p:spPr>
          <a:xfrm>
            <a:off x="149902" y="0"/>
            <a:ext cx="37625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latin typeface="Century Schoolbook" panose="02040604050505020304" pitchFamily="18" charset="0"/>
              </a:rPr>
              <a:t>Hybrids: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D391C4F-719D-D1C8-655B-57D7C639043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5400000">
            <a:off x="9201724" y="806286"/>
            <a:ext cx="2296411" cy="172230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F94350-7897-2C47-6A09-2D45DE723D2D}"/>
              </a:ext>
            </a:extLst>
          </p:cNvPr>
          <p:cNvSpPr txBox="1"/>
          <p:nvPr/>
        </p:nvSpPr>
        <p:spPr>
          <a:xfrm>
            <a:off x="9488774" y="149902"/>
            <a:ext cx="2056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Well, sort of…..</a:t>
            </a:r>
          </a:p>
        </p:txBody>
      </p:sp>
    </p:spTree>
    <p:extLst>
      <p:ext uri="{BB962C8B-B14F-4D97-AF65-F5344CB8AC3E}">
        <p14:creationId xmlns:p14="http://schemas.microsoft.com/office/powerpoint/2010/main" val="390123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nline Media 3" descr="Physics Experiment Japanese">
            <a:hlinkClick r:id="" action="ppaction://media"/>
            <a:extLst>
              <a:ext uri="{FF2B5EF4-FFF2-40B4-BE49-F238E27FC236}">
                <a16:creationId xmlns:a16="http://schemas.microsoft.com/office/drawing/2014/main" id="{C9C7240E-4F97-79AC-A4FB-E1F34A81D63A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927855" y="3275647"/>
            <a:ext cx="4603750" cy="345281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5CA13C9-B03C-940B-5D3A-D2298FCD2A6B}"/>
              </a:ext>
            </a:extLst>
          </p:cNvPr>
          <p:cNvSpPr txBox="1"/>
          <p:nvPr/>
        </p:nvSpPr>
        <p:spPr>
          <a:xfrm>
            <a:off x="287311" y="44808"/>
            <a:ext cx="1161737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Century Schoolbook" panose="02040604050505020304" pitchFamily="18" charset="0"/>
              </a:rPr>
              <a:t>Cascade, unnecessary steps,  mix of what’s manual/automatic</a:t>
            </a:r>
          </a:p>
          <a:p>
            <a:r>
              <a:rPr lang="en-US" sz="2400" dirty="0">
                <a:latin typeface="Century Schoolbook" panose="02040604050505020304" pitchFamily="18" charset="0"/>
              </a:rPr>
              <a:t>Initial flowchart: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4A7F47-51C3-F81F-7F00-CCC5350127C2}"/>
              </a:ext>
            </a:extLst>
          </p:cNvPr>
          <p:cNvSpPr txBox="1"/>
          <p:nvPr/>
        </p:nvSpPr>
        <p:spPr>
          <a:xfrm>
            <a:off x="7044549" y="2788170"/>
            <a:ext cx="44870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Rube Goldberg and chain reactions:</a:t>
            </a:r>
          </a:p>
        </p:txBody>
      </p:sp>
      <p:grpSp>
        <p:nvGrpSpPr>
          <p:cNvPr id="69" name="Group 68">
            <a:extLst>
              <a:ext uri="{FF2B5EF4-FFF2-40B4-BE49-F238E27FC236}">
                <a16:creationId xmlns:a16="http://schemas.microsoft.com/office/drawing/2014/main" id="{FF453C00-C1C2-9313-4566-A6D32F572CFD}"/>
              </a:ext>
            </a:extLst>
          </p:cNvPr>
          <p:cNvGrpSpPr/>
          <p:nvPr/>
        </p:nvGrpSpPr>
        <p:grpSpPr>
          <a:xfrm>
            <a:off x="616615" y="2007071"/>
            <a:ext cx="2098623" cy="1379095"/>
            <a:chOff x="704538" y="1514007"/>
            <a:chExt cx="2098623" cy="1379095"/>
          </a:xfrm>
        </p:grpSpPr>
        <p:sp>
          <p:nvSpPr>
            <p:cNvPr id="6" name="Diamond 5">
              <a:extLst>
                <a:ext uri="{FF2B5EF4-FFF2-40B4-BE49-F238E27FC236}">
                  <a16:creationId xmlns:a16="http://schemas.microsoft.com/office/drawing/2014/main" id="{B421165A-F7B5-5901-E64B-52DFBA3BDEA0}"/>
                </a:ext>
              </a:extLst>
            </p:cNvPr>
            <p:cNvSpPr/>
            <p:nvPr/>
          </p:nvSpPr>
          <p:spPr>
            <a:xfrm>
              <a:off x="704538" y="1514007"/>
              <a:ext cx="2098623" cy="1379095"/>
            </a:xfrm>
            <a:prstGeom prst="diamond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E2535E5-E4E7-C65A-98DC-78DCDDE64928}"/>
                </a:ext>
              </a:extLst>
            </p:cNvPr>
            <p:cNvSpPr txBox="1"/>
            <p:nvPr/>
          </p:nvSpPr>
          <p:spPr>
            <a:xfrm>
              <a:off x="848377" y="1932533"/>
              <a:ext cx="176884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Does diode reach threshold ?</a:t>
              </a: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237FD1A-B2FB-3E15-C704-236B9BD3E085}"/>
              </a:ext>
            </a:extLst>
          </p:cNvPr>
          <p:cNvCxnSpPr>
            <a:cxnSpLocks/>
            <a:stCxn id="6" idx="2"/>
          </p:cNvCxnSpPr>
          <p:nvPr/>
        </p:nvCxnSpPr>
        <p:spPr>
          <a:xfrm flipH="1">
            <a:off x="1665926" y="3386166"/>
            <a:ext cx="1" cy="33062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FFA51E39-B9FC-6AB5-9B6E-A6BB98CF1735}"/>
              </a:ext>
            </a:extLst>
          </p:cNvPr>
          <p:cNvSpPr txBox="1"/>
          <p:nvPr/>
        </p:nvSpPr>
        <p:spPr>
          <a:xfrm>
            <a:off x="1563644" y="3307134"/>
            <a:ext cx="1184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TRUE</a:t>
            </a: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9C71FAC7-6BE0-0B6F-69E9-1DC0332B231B}"/>
              </a:ext>
            </a:extLst>
          </p:cNvPr>
          <p:cNvGrpSpPr/>
          <p:nvPr/>
        </p:nvGrpSpPr>
        <p:grpSpPr>
          <a:xfrm>
            <a:off x="708285" y="3684136"/>
            <a:ext cx="1834083" cy="499228"/>
            <a:chOff x="708285" y="3684136"/>
            <a:chExt cx="1834083" cy="49922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17FC5340-14FB-9D86-853E-3845815A01CE}"/>
                </a:ext>
              </a:extLst>
            </p:cNvPr>
            <p:cNvSpPr/>
            <p:nvPr/>
          </p:nvSpPr>
          <p:spPr>
            <a:xfrm>
              <a:off x="751044" y="3684136"/>
              <a:ext cx="1791324" cy="491530"/>
            </a:xfrm>
            <a:prstGeom prst="rect">
              <a:avLst/>
            </a:prstGeom>
            <a:solidFill>
              <a:schemeClr val="accent6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90357598-10DD-BB63-F2FD-04C0938A3EA9}"/>
                </a:ext>
              </a:extLst>
            </p:cNvPr>
            <p:cNvSpPr txBox="1"/>
            <p:nvPr/>
          </p:nvSpPr>
          <p:spPr>
            <a:xfrm>
              <a:off x="708285" y="3814032"/>
              <a:ext cx="179132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Servo moves key</a:t>
              </a:r>
            </a:p>
          </p:txBody>
        </p:sp>
      </p:grpSp>
      <p:sp>
        <p:nvSpPr>
          <p:cNvPr id="13" name="Bent Arrow 12">
            <a:extLst>
              <a:ext uri="{FF2B5EF4-FFF2-40B4-BE49-F238E27FC236}">
                <a16:creationId xmlns:a16="http://schemas.microsoft.com/office/drawing/2014/main" id="{D94E59BE-2370-BF50-9796-6B46D2CCE83B}"/>
              </a:ext>
            </a:extLst>
          </p:cNvPr>
          <p:cNvSpPr/>
          <p:nvPr/>
        </p:nvSpPr>
        <p:spPr>
          <a:xfrm rot="1233200" flipH="1">
            <a:off x="2066788" y="2041174"/>
            <a:ext cx="824459" cy="584616"/>
          </a:xfrm>
          <a:prstGeom prst="bentArrow">
            <a:avLst>
              <a:gd name="adj1" fmla="val 25000"/>
              <a:gd name="adj2" fmla="val 27475"/>
              <a:gd name="adj3" fmla="val 25000"/>
              <a:gd name="adj4" fmla="val 71475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B330A28-08A1-F543-4721-A59C47C0A8C5}"/>
              </a:ext>
            </a:extLst>
          </p:cNvPr>
          <p:cNvCxnSpPr>
            <a:cxnSpLocks/>
            <a:stCxn id="11" idx="2"/>
          </p:cNvCxnSpPr>
          <p:nvPr/>
        </p:nvCxnSpPr>
        <p:spPr>
          <a:xfrm flipV="1">
            <a:off x="1646706" y="4111158"/>
            <a:ext cx="56213" cy="6450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>
            <a:extLst>
              <a:ext uri="{FF2B5EF4-FFF2-40B4-BE49-F238E27FC236}">
                <a16:creationId xmlns:a16="http://schemas.microsoft.com/office/drawing/2014/main" id="{0B7CB185-6D99-D523-F161-702DC5A33986}"/>
              </a:ext>
            </a:extLst>
          </p:cNvPr>
          <p:cNvGrpSpPr/>
          <p:nvPr/>
        </p:nvGrpSpPr>
        <p:grpSpPr>
          <a:xfrm>
            <a:off x="838900" y="6351534"/>
            <a:ext cx="1644288" cy="439639"/>
            <a:chOff x="838900" y="6250446"/>
            <a:chExt cx="1644288" cy="439639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F33A72CB-E0C9-92A5-C8B5-8B581DE4F9C5}"/>
                </a:ext>
              </a:extLst>
            </p:cNvPr>
            <p:cNvSpPr/>
            <p:nvPr/>
          </p:nvSpPr>
          <p:spPr>
            <a:xfrm>
              <a:off x="841764" y="6250446"/>
              <a:ext cx="1641424" cy="439639"/>
            </a:xfrm>
            <a:prstGeom prst="rect">
              <a:avLst/>
            </a:prstGeom>
            <a:solidFill>
              <a:schemeClr val="accent4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63C3DA7-538E-0ACF-366C-F6D7BA4F9188}"/>
                </a:ext>
              </a:extLst>
            </p:cNvPr>
            <p:cNvSpPr txBox="1"/>
            <p:nvPr/>
          </p:nvSpPr>
          <p:spPr>
            <a:xfrm>
              <a:off x="838900" y="6346045"/>
              <a:ext cx="161893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/>
                <a:t>Light note color</a:t>
              </a:r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86777C5D-B559-7F9D-AC0B-798EE6FCCDFA}"/>
              </a:ext>
            </a:extLst>
          </p:cNvPr>
          <p:cNvGrpSpPr/>
          <p:nvPr/>
        </p:nvGrpSpPr>
        <p:grpSpPr>
          <a:xfrm>
            <a:off x="660395" y="4257584"/>
            <a:ext cx="2098622" cy="491530"/>
            <a:chOff x="660395" y="4257584"/>
            <a:chExt cx="2098622" cy="491530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0F021ED-CCA9-757F-7022-601C6FA1CCD3}"/>
                </a:ext>
              </a:extLst>
            </p:cNvPr>
            <p:cNvSpPr/>
            <p:nvPr/>
          </p:nvSpPr>
          <p:spPr>
            <a:xfrm>
              <a:off x="675441" y="4257584"/>
              <a:ext cx="1917859" cy="491530"/>
            </a:xfrm>
            <a:prstGeom prst="rect">
              <a:avLst/>
            </a:prstGeom>
            <a:solidFill>
              <a:schemeClr val="accent1">
                <a:lumMod val="60000"/>
                <a:lumOff val="4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CE844C9D-C3D7-839E-E0AB-9596406453A8}"/>
                </a:ext>
              </a:extLst>
            </p:cNvPr>
            <p:cNvSpPr txBox="1"/>
            <p:nvPr/>
          </p:nvSpPr>
          <p:spPr>
            <a:xfrm>
              <a:off x="660395" y="4332484"/>
              <a:ext cx="209862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Key pushes button</a:t>
              </a:r>
            </a:p>
          </p:txBody>
        </p: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FCC3810F-D363-8565-C4D2-25A1335AA9A7}"/>
              </a:ext>
            </a:extLst>
          </p:cNvPr>
          <p:cNvGrpSpPr/>
          <p:nvPr/>
        </p:nvGrpSpPr>
        <p:grpSpPr>
          <a:xfrm>
            <a:off x="835700" y="4751463"/>
            <a:ext cx="1663910" cy="1147637"/>
            <a:chOff x="835700" y="4751463"/>
            <a:chExt cx="1663910" cy="1147637"/>
          </a:xfrm>
        </p:grpSpPr>
        <p:sp>
          <p:nvSpPr>
            <p:cNvPr id="29" name="Diamond 28">
              <a:extLst>
                <a:ext uri="{FF2B5EF4-FFF2-40B4-BE49-F238E27FC236}">
                  <a16:creationId xmlns:a16="http://schemas.microsoft.com/office/drawing/2014/main" id="{9D315357-FEF7-70B0-81EA-46E25C86FB67}"/>
                </a:ext>
              </a:extLst>
            </p:cNvPr>
            <p:cNvSpPr/>
            <p:nvPr/>
          </p:nvSpPr>
          <p:spPr>
            <a:xfrm>
              <a:off x="835700" y="4751463"/>
              <a:ext cx="1663910" cy="1147637"/>
            </a:xfrm>
            <a:prstGeom prst="diamond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DC6AF3D-AA89-D3D6-C3EE-E125EFC84302}"/>
                </a:ext>
              </a:extLst>
            </p:cNvPr>
            <p:cNvSpPr txBox="1"/>
            <p:nvPr/>
          </p:nvSpPr>
          <p:spPr>
            <a:xfrm>
              <a:off x="1155125" y="4968400"/>
              <a:ext cx="1294335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Is button pushed?</a:t>
              </a:r>
            </a:p>
          </p:txBody>
        </p:sp>
      </p:grpSp>
      <p:sp>
        <p:nvSpPr>
          <p:cNvPr id="31" name="Bent Arrow 30">
            <a:extLst>
              <a:ext uri="{FF2B5EF4-FFF2-40B4-BE49-F238E27FC236}">
                <a16:creationId xmlns:a16="http://schemas.microsoft.com/office/drawing/2014/main" id="{B865FC8C-7AB9-433E-CE77-60A56F8D9EDB}"/>
              </a:ext>
            </a:extLst>
          </p:cNvPr>
          <p:cNvSpPr/>
          <p:nvPr/>
        </p:nvSpPr>
        <p:spPr>
          <a:xfrm flipH="1">
            <a:off x="2441438" y="2472399"/>
            <a:ext cx="958547" cy="2922492"/>
          </a:xfrm>
          <a:prstGeom prst="bentArrow">
            <a:avLst>
              <a:gd name="adj1" fmla="val 23490"/>
              <a:gd name="adj2" fmla="val 26773"/>
              <a:gd name="adj3" fmla="val 29531"/>
              <a:gd name="adj4" fmla="val 38431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3A925D-1B6C-6CCB-7708-9CC7D06FE712}"/>
              </a:ext>
            </a:extLst>
          </p:cNvPr>
          <p:cNvSpPr txBox="1"/>
          <p:nvPr/>
        </p:nvSpPr>
        <p:spPr>
          <a:xfrm>
            <a:off x="2637937" y="2026538"/>
            <a:ext cx="9893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FALSE</a:t>
            </a:r>
          </a:p>
        </p:txBody>
      </p:sp>
      <p:sp>
        <p:nvSpPr>
          <p:cNvPr id="32" name="Down Arrow 31">
            <a:extLst>
              <a:ext uri="{FF2B5EF4-FFF2-40B4-BE49-F238E27FC236}">
                <a16:creationId xmlns:a16="http://schemas.microsoft.com/office/drawing/2014/main" id="{804C40D0-0553-E1F5-0D0F-8B3D847B83A6}"/>
              </a:ext>
            </a:extLst>
          </p:cNvPr>
          <p:cNvSpPr/>
          <p:nvPr/>
        </p:nvSpPr>
        <p:spPr>
          <a:xfrm rot="16200000">
            <a:off x="2722908" y="4948130"/>
            <a:ext cx="351719" cy="798315"/>
          </a:xfrm>
          <a:prstGeom prst="downArrow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FDD7C1D-FCC0-6F9F-C480-CEF2CA37FAC9}"/>
              </a:ext>
            </a:extLst>
          </p:cNvPr>
          <p:cNvSpPr txBox="1"/>
          <p:nvPr/>
        </p:nvSpPr>
        <p:spPr>
          <a:xfrm>
            <a:off x="2499610" y="5007591"/>
            <a:ext cx="7983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FALSE</a:t>
            </a:r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D1C58CC6-95EB-47B8-A08B-E9EF94EF6DB7}"/>
              </a:ext>
            </a:extLst>
          </p:cNvPr>
          <p:cNvGrpSpPr/>
          <p:nvPr/>
        </p:nvGrpSpPr>
        <p:grpSpPr>
          <a:xfrm>
            <a:off x="838900" y="6002423"/>
            <a:ext cx="1641424" cy="369332"/>
            <a:chOff x="854439" y="5793268"/>
            <a:chExt cx="1641424" cy="369332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468E65D2-33E9-3BFF-87C2-882B93A1967C}"/>
                </a:ext>
              </a:extLst>
            </p:cNvPr>
            <p:cNvSpPr/>
            <p:nvPr/>
          </p:nvSpPr>
          <p:spPr>
            <a:xfrm>
              <a:off x="854439" y="5794118"/>
              <a:ext cx="1641424" cy="322837"/>
            </a:xfrm>
            <a:prstGeom prst="rect">
              <a:avLst/>
            </a:prstGeom>
            <a:solidFill>
              <a:schemeClr val="accent2">
                <a:lumMod val="40000"/>
                <a:lumOff val="60000"/>
              </a:scheme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D871CFBA-43C6-7F57-CE6B-CC6049E0361A}"/>
                </a:ext>
              </a:extLst>
            </p:cNvPr>
            <p:cNvSpPr txBox="1"/>
            <p:nvPr/>
          </p:nvSpPr>
          <p:spPr>
            <a:xfrm>
              <a:off x="885886" y="5793268"/>
              <a:ext cx="156967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Play note track</a:t>
              </a:r>
            </a:p>
          </p:txBody>
        </p:sp>
      </p:grpSp>
      <p:sp>
        <p:nvSpPr>
          <p:cNvPr id="36" name="TextBox 35">
            <a:extLst>
              <a:ext uri="{FF2B5EF4-FFF2-40B4-BE49-F238E27FC236}">
                <a16:creationId xmlns:a16="http://schemas.microsoft.com/office/drawing/2014/main" id="{F684998C-A782-1427-CC23-C5027C2FB470}"/>
              </a:ext>
            </a:extLst>
          </p:cNvPr>
          <p:cNvSpPr txBox="1"/>
          <p:nvPr/>
        </p:nvSpPr>
        <p:spPr>
          <a:xfrm>
            <a:off x="479242" y="1048837"/>
            <a:ext cx="24284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Automatic mode?</a:t>
            </a:r>
            <a:endParaRPr 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3F0F42A4-1321-3D83-1975-098A3DF3B28B}"/>
              </a:ext>
            </a:extLst>
          </p:cNvPr>
          <p:cNvSpPr txBox="1"/>
          <p:nvPr/>
        </p:nvSpPr>
        <p:spPr>
          <a:xfrm>
            <a:off x="1949917" y="5607667"/>
            <a:ext cx="8303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E1BD9F8C-13C6-A5DA-724A-516FC0A49493}"/>
              </a:ext>
            </a:extLst>
          </p:cNvPr>
          <p:cNvSpPr txBox="1"/>
          <p:nvPr/>
        </p:nvSpPr>
        <p:spPr>
          <a:xfrm>
            <a:off x="7751351" y="1039987"/>
            <a:ext cx="21735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Century Schoolbook" panose="02040604050505020304" pitchFamily="18" charset="0"/>
              </a:rPr>
              <a:t>Manual mode</a:t>
            </a:r>
            <a:r>
              <a:rPr lang="en-US" dirty="0">
                <a:latin typeface="Century Schoolbook" panose="02040604050505020304" pitchFamily="18" charset="0"/>
              </a:rPr>
              <a:t>:</a:t>
            </a:r>
          </a:p>
        </p:txBody>
      </p:sp>
      <p:cxnSp>
        <p:nvCxnSpPr>
          <p:cNvPr id="48" name="Curved Connector 47">
            <a:extLst>
              <a:ext uri="{FF2B5EF4-FFF2-40B4-BE49-F238E27FC236}">
                <a16:creationId xmlns:a16="http://schemas.microsoft.com/office/drawing/2014/main" id="{63140FC4-847D-10E0-0EB1-7E6B505F30AA}"/>
              </a:ext>
            </a:extLst>
          </p:cNvPr>
          <p:cNvCxnSpPr>
            <a:cxnSpLocks/>
            <a:stCxn id="21" idx="3"/>
          </p:cNvCxnSpPr>
          <p:nvPr/>
        </p:nvCxnSpPr>
        <p:spPr>
          <a:xfrm flipV="1">
            <a:off x="2457838" y="2618396"/>
            <a:ext cx="2069192" cy="3998014"/>
          </a:xfrm>
          <a:prstGeom prst="curvedConnector2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Diamond 49">
            <a:extLst>
              <a:ext uri="{FF2B5EF4-FFF2-40B4-BE49-F238E27FC236}">
                <a16:creationId xmlns:a16="http://schemas.microsoft.com/office/drawing/2014/main" id="{9E7191F6-A3A4-ED48-A68A-92564B8D3E70}"/>
              </a:ext>
            </a:extLst>
          </p:cNvPr>
          <p:cNvSpPr/>
          <p:nvPr/>
        </p:nvSpPr>
        <p:spPr>
          <a:xfrm>
            <a:off x="4286201" y="1403280"/>
            <a:ext cx="1646400" cy="1304740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14E2408-D5E5-CE75-089B-CF2907E1AE10}"/>
              </a:ext>
            </a:extLst>
          </p:cNvPr>
          <p:cNvSpPr txBox="1"/>
          <p:nvPr/>
        </p:nvSpPr>
        <p:spPr>
          <a:xfrm>
            <a:off x="4677101" y="1711119"/>
            <a:ext cx="92993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Is color on?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5DCCD9B2-4BA7-9012-27EE-04DCDF7BF99E}"/>
              </a:ext>
            </a:extLst>
          </p:cNvPr>
          <p:cNvSpPr/>
          <p:nvPr/>
        </p:nvSpPr>
        <p:spPr>
          <a:xfrm>
            <a:off x="4226678" y="2994666"/>
            <a:ext cx="1808641" cy="649146"/>
          </a:xfrm>
          <a:prstGeom prst="rect">
            <a:avLst/>
          </a:prstGeom>
          <a:solidFill>
            <a:srgbClr val="B7E8DC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26BFAEBD-67E8-CB4A-920D-6719F590BF26}"/>
              </a:ext>
            </a:extLst>
          </p:cNvPr>
          <p:cNvSpPr txBox="1"/>
          <p:nvPr/>
        </p:nvSpPr>
        <p:spPr>
          <a:xfrm>
            <a:off x="4239613" y="3004944"/>
            <a:ext cx="17957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Turn on </a:t>
            </a:r>
            <a:r>
              <a:rPr lang="en-US" dirty="0" err="1"/>
              <a:t>Wemo</a:t>
            </a:r>
            <a:r>
              <a:rPr lang="en-US" dirty="0"/>
              <a:t> for Percussion</a:t>
            </a:r>
          </a:p>
        </p:txBody>
      </p: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7CE3D050-C393-41C4-3D0C-950BF73FCDBE}"/>
              </a:ext>
            </a:extLst>
          </p:cNvPr>
          <p:cNvCxnSpPr>
            <a:cxnSpLocks/>
            <a:endCxn id="56" idx="0"/>
          </p:cNvCxnSpPr>
          <p:nvPr/>
        </p:nvCxnSpPr>
        <p:spPr>
          <a:xfrm>
            <a:off x="5096407" y="2665289"/>
            <a:ext cx="41059" cy="3396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2405322B-A1CD-437E-5097-C890F4382ED2}"/>
              </a:ext>
            </a:extLst>
          </p:cNvPr>
          <p:cNvSpPr txBox="1"/>
          <p:nvPr/>
        </p:nvSpPr>
        <p:spPr>
          <a:xfrm>
            <a:off x="5247757" y="2646527"/>
            <a:ext cx="9593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TRUE</a:t>
            </a:r>
          </a:p>
        </p:txBody>
      </p:sp>
      <p:sp>
        <p:nvSpPr>
          <p:cNvPr id="61" name="Bent Arrow 60">
            <a:extLst>
              <a:ext uri="{FF2B5EF4-FFF2-40B4-BE49-F238E27FC236}">
                <a16:creationId xmlns:a16="http://schemas.microsoft.com/office/drawing/2014/main" id="{BFFF1CE4-83C3-2442-4606-05089E4A7D34}"/>
              </a:ext>
            </a:extLst>
          </p:cNvPr>
          <p:cNvSpPr/>
          <p:nvPr/>
        </p:nvSpPr>
        <p:spPr>
          <a:xfrm flipH="1">
            <a:off x="3223598" y="1099038"/>
            <a:ext cx="3194411" cy="822147"/>
          </a:xfrm>
          <a:prstGeom prst="bentArrow">
            <a:avLst>
              <a:gd name="adj1" fmla="val 25000"/>
              <a:gd name="adj2" fmla="val 25000"/>
              <a:gd name="adj3" fmla="val 25000"/>
              <a:gd name="adj4" fmla="val 43750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91861B74-84E2-C4A0-2E9E-A285646F4018}"/>
              </a:ext>
            </a:extLst>
          </p:cNvPr>
          <p:cNvSpPr txBox="1"/>
          <p:nvPr/>
        </p:nvSpPr>
        <p:spPr>
          <a:xfrm>
            <a:off x="5915380" y="1853850"/>
            <a:ext cx="8925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FALSE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50817E0-D9E2-680B-B004-0153908C5345}"/>
              </a:ext>
            </a:extLst>
          </p:cNvPr>
          <p:cNvSpPr/>
          <p:nvPr/>
        </p:nvSpPr>
        <p:spPr>
          <a:xfrm>
            <a:off x="7070128" y="1651785"/>
            <a:ext cx="3448566" cy="807729"/>
          </a:xfrm>
          <a:prstGeom prst="rect">
            <a:avLst/>
          </a:prstGeom>
          <a:solidFill>
            <a:srgbClr val="7030A0">
              <a:alpha val="43056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21E07CDB-B110-FFD0-EA47-4B98725B7155}"/>
              </a:ext>
            </a:extLst>
          </p:cNvPr>
          <p:cNvSpPr txBox="1"/>
          <p:nvPr/>
        </p:nvSpPr>
        <p:spPr>
          <a:xfrm>
            <a:off x="7146871" y="1732483"/>
            <a:ext cx="3295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Notes produced electronically—no code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5C1754CA-FF29-948B-711F-68338BF0D628}"/>
              </a:ext>
            </a:extLst>
          </p:cNvPr>
          <p:cNvSpPr/>
          <p:nvPr/>
        </p:nvSpPr>
        <p:spPr>
          <a:xfrm>
            <a:off x="751044" y="1509835"/>
            <a:ext cx="1756927" cy="449310"/>
          </a:xfrm>
          <a:prstGeom prst="rect">
            <a:avLst/>
          </a:prstGeom>
          <a:solidFill>
            <a:srgbClr val="00B0F0">
              <a:alpha val="25865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047BE88B-BC1D-22A0-9552-D30E5B418758}"/>
              </a:ext>
            </a:extLst>
          </p:cNvPr>
          <p:cNvSpPr txBox="1"/>
          <p:nvPr/>
        </p:nvSpPr>
        <p:spPr>
          <a:xfrm>
            <a:off x="730328" y="1568370"/>
            <a:ext cx="19587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Turn spotlight on</a:t>
            </a: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D90AB1A-7F4D-09BE-2683-D0132E865916}"/>
              </a:ext>
            </a:extLst>
          </p:cNvPr>
          <p:cNvSpPr txBox="1"/>
          <p:nvPr/>
        </p:nvSpPr>
        <p:spPr>
          <a:xfrm>
            <a:off x="3062353" y="6248187"/>
            <a:ext cx="3945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Also different modes:</a:t>
            </a:r>
          </a:p>
          <a:p>
            <a:r>
              <a:rPr lang="en-US" dirty="0">
                <a:latin typeface="Century Schoolbook" panose="02040604050505020304" pitchFamily="18" charset="0"/>
              </a:rPr>
              <a:t>Piano, Toy Piano, Thumb Piano</a:t>
            </a:r>
          </a:p>
        </p:txBody>
      </p:sp>
    </p:spTree>
    <p:extLst>
      <p:ext uri="{BB962C8B-B14F-4D97-AF65-F5344CB8AC3E}">
        <p14:creationId xmlns:p14="http://schemas.microsoft.com/office/powerpoint/2010/main" val="3137456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F0A086A-96C5-FAFB-B50F-ED1599552180}"/>
              </a:ext>
            </a:extLst>
          </p:cNvPr>
          <p:cNvSpPr txBox="1"/>
          <p:nvPr/>
        </p:nvSpPr>
        <p:spPr>
          <a:xfrm>
            <a:off x="0" y="12280"/>
            <a:ext cx="39424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How it ended up:</a:t>
            </a:r>
          </a:p>
        </p:txBody>
      </p:sp>
      <p:sp>
        <p:nvSpPr>
          <p:cNvPr id="3" name="Diamond 2">
            <a:extLst>
              <a:ext uri="{FF2B5EF4-FFF2-40B4-BE49-F238E27FC236}">
                <a16:creationId xmlns:a16="http://schemas.microsoft.com/office/drawing/2014/main" id="{D3FDF645-FA23-4F05-8AF1-6206EE5D2B68}"/>
              </a:ext>
            </a:extLst>
          </p:cNvPr>
          <p:cNvSpPr/>
          <p:nvPr/>
        </p:nvSpPr>
        <p:spPr>
          <a:xfrm>
            <a:off x="809467" y="3070483"/>
            <a:ext cx="1900003" cy="903553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133F33-9523-CC42-5D9F-E25CED13A003}"/>
              </a:ext>
            </a:extLst>
          </p:cNvPr>
          <p:cNvSpPr/>
          <p:nvPr/>
        </p:nvSpPr>
        <p:spPr>
          <a:xfrm>
            <a:off x="588361" y="1727297"/>
            <a:ext cx="2394681" cy="401784"/>
          </a:xfrm>
          <a:prstGeom prst="rect">
            <a:avLst/>
          </a:prstGeom>
          <a:solidFill>
            <a:srgbClr val="FF0000">
              <a:alpha val="38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DF4C08-DFE5-097B-A909-4C757B255FFE}"/>
              </a:ext>
            </a:extLst>
          </p:cNvPr>
          <p:cNvSpPr txBox="1"/>
          <p:nvPr/>
        </p:nvSpPr>
        <p:spPr>
          <a:xfrm>
            <a:off x="588360" y="1742647"/>
            <a:ext cx="239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OLED:Automatic</a:t>
            </a:r>
            <a:r>
              <a:rPr lang="en-US" dirty="0"/>
              <a:t> Mode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F8901F04-FD99-0080-C1DA-D6D993D9E39F}"/>
              </a:ext>
            </a:extLst>
          </p:cNvPr>
          <p:cNvGrpSpPr/>
          <p:nvPr/>
        </p:nvGrpSpPr>
        <p:grpSpPr>
          <a:xfrm>
            <a:off x="846943" y="661800"/>
            <a:ext cx="1543986" cy="998839"/>
            <a:chOff x="846943" y="661800"/>
            <a:chExt cx="1543986" cy="998839"/>
          </a:xfrm>
        </p:grpSpPr>
        <p:sp>
          <p:nvSpPr>
            <p:cNvPr id="5" name="Diamond 4">
              <a:extLst>
                <a:ext uri="{FF2B5EF4-FFF2-40B4-BE49-F238E27FC236}">
                  <a16:creationId xmlns:a16="http://schemas.microsoft.com/office/drawing/2014/main" id="{6BDCAFAB-89C8-7D8B-3AE2-D4EA7B954A10}"/>
                </a:ext>
              </a:extLst>
            </p:cNvPr>
            <p:cNvSpPr/>
            <p:nvPr/>
          </p:nvSpPr>
          <p:spPr>
            <a:xfrm>
              <a:off x="846943" y="661800"/>
              <a:ext cx="1543986" cy="998839"/>
            </a:xfrm>
            <a:prstGeom prst="diamond">
              <a:avLst/>
            </a:prstGeom>
            <a:solidFill>
              <a:srgbClr val="FFFF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9BE163E-2D8E-0B4A-99C0-821C1871346D}"/>
                </a:ext>
              </a:extLst>
            </p:cNvPr>
            <p:cNvSpPr txBox="1"/>
            <p:nvPr/>
          </p:nvSpPr>
          <p:spPr>
            <a:xfrm>
              <a:off x="1199213" y="844911"/>
              <a:ext cx="106430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Is switch clicked?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6394B603-BD12-11F5-5383-EEC201E9A6CF}"/>
              </a:ext>
            </a:extLst>
          </p:cNvPr>
          <p:cNvSpPr txBox="1"/>
          <p:nvPr/>
        </p:nvSpPr>
        <p:spPr>
          <a:xfrm>
            <a:off x="588360" y="2144431"/>
            <a:ext cx="239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Spotlight 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FD67C0-7DD9-0891-D528-0DE20723603A}"/>
              </a:ext>
            </a:extLst>
          </p:cNvPr>
          <p:cNvSpPr/>
          <p:nvPr/>
        </p:nvSpPr>
        <p:spPr>
          <a:xfrm>
            <a:off x="562127" y="2158453"/>
            <a:ext cx="2394681" cy="418888"/>
          </a:xfrm>
          <a:prstGeom prst="rect">
            <a:avLst/>
          </a:prstGeom>
          <a:solidFill>
            <a:schemeClr val="accent1">
              <a:alpha val="28647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DD7141A-C5BB-05C4-C7D9-973AB66E83BA}"/>
              </a:ext>
            </a:extLst>
          </p:cNvPr>
          <p:cNvSpPr/>
          <p:nvPr/>
        </p:nvSpPr>
        <p:spPr>
          <a:xfrm>
            <a:off x="588360" y="2595771"/>
            <a:ext cx="2394681" cy="46222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A9C453E-5071-0AF4-C52E-455B0FA385B7}"/>
              </a:ext>
            </a:extLst>
          </p:cNvPr>
          <p:cNvSpPr txBox="1"/>
          <p:nvPr/>
        </p:nvSpPr>
        <p:spPr>
          <a:xfrm>
            <a:off x="588360" y="2595771"/>
            <a:ext cx="239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Note=0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6726AFC-8579-AAC8-1520-AA3C9E2DD74E}"/>
              </a:ext>
            </a:extLst>
          </p:cNvPr>
          <p:cNvSpPr txBox="1"/>
          <p:nvPr/>
        </p:nvSpPr>
        <p:spPr>
          <a:xfrm>
            <a:off x="953746" y="3183886"/>
            <a:ext cx="166390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 Diode reach threshold?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80AFE1D-C813-5BA7-6F30-04983FE11FD7}"/>
              </a:ext>
            </a:extLst>
          </p:cNvPr>
          <p:cNvSpPr/>
          <p:nvPr/>
        </p:nvSpPr>
        <p:spPr>
          <a:xfrm>
            <a:off x="663315" y="3999500"/>
            <a:ext cx="2136098" cy="481041"/>
          </a:xfrm>
          <a:prstGeom prst="rect">
            <a:avLst/>
          </a:prstGeom>
          <a:solidFill>
            <a:srgbClr val="FFC000">
              <a:alpha val="58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B556274-1A45-2301-D50B-B2E1F3C948DC}"/>
              </a:ext>
            </a:extLst>
          </p:cNvPr>
          <p:cNvSpPr txBox="1"/>
          <p:nvPr/>
        </p:nvSpPr>
        <p:spPr>
          <a:xfrm>
            <a:off x="846943" y="4073255"/>
            <a:ext cx="1770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Note=key</a:t>
            </a:r>
          </a:p>
        </p:txBody>
      </p:sp>
      <p:sp>
        <p:nvSpPr>
          <p:cNvPr id="17" name="Diamond 16">
            <a:extLst>
              <a:ext uri="{FF2B5EF4-FFF2-40B4-BE49-F238E27FC236}">
                <a16:creationId xmlns:a16="http://schemas.microsoft.com/office/drawing/2014/main" id="{62C17E25-9460-BAA9-42AF-12DF7BF215B7}"/>
              </a:ext>
            </a:extLst>
          </p:cNvPr>
          <p:cNvSpPr/>
          <p:nvPr/>
        </p:nvSpPr>
        <p:spPr>
          <a:xfrm>
            <a:off x="846943" y="4776612"/>
            <a:ext cx="1952470" cy="861580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9AB2A11-515E-5CFF-CD59-D68E59C6ABF2}"/>
              </a:ext>
            </a:extLst>
          </p:cNvPr>
          <p:cNvSpPr txBox="1"/>
          <p:nvPr/>
        </p:nvSpPr>
        <p:spPr>
          <a:xfrm>
            <a:off x="1199213" y="5052716"/>
            <a:ext cx="1313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Note !=0?</a:t>
            </a:r>
          </a:p>
        </p:txBody>
      </p:sp>
      <p:grpSp>
        <p:nvGrpSpPr>
          <p:cNvPr id="51" name="Group 50">
            <a:extLst>
              <a:ext uri="{FF2B5EF4-FFF2-40B4-BE49-F238E27FC236}">
                <a16:creationId xmlns:a16="http://schemas.microsoft.com/office/drawing/2014/main" id="{B1CD5670-D11C-1B22-0072-410A6031C295}"/>
              </a:ext>
            </a:extLst>
          </p:cNvPr>
          <p:cNvGrpSpPr/>
          <p:nvPr/>
        </p:nvGrpSpPr>
        <p:grpSpPr>
          <a:xfrm>
            <a:off x="787918" y="5790399"/>
            <a:ext cx="2136098" cy="717502"/>
            <a:chOff x="787918" y="5769370"/>
            <a:chExt cx="2136098" cy="717502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740665E-33C7-435A-8ECA-CA6CC6D13F30}"/>
                </a:ext>
              </a:extLst>
            </p:cNvPr>
            <p:cNvSpPr/>
            <p:nvPr/>
          </p:nvSpPr>
          <p:spPr>
            <a:xfrm>
              <a:off x="787918" y="5769370"/>
              <a:ext cx="2136098" cy="650200"/>
            </a:xfrm>
            <a:prstGeom prst="rect">
              <a:avLst/>
            </a:prstGeom>
            <a:solidFill>
              <a:srgbClr val="B495C1">
                <a:alpha val="52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F9D360A0-3401-CDF4-3135-AC211C995E75}"/>
                </a:ext>
              </a:extLst>
            </p:cNvPr>
            <p:cNvSpPr txBox="1"/>
            <p:nvPr/>
          </p:nvSpPr>
          <p:spPr>
            <a:xfrm>
              <a:off x="953746" y="5840541"/>
              <a:ext cx="16639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Tone=0</a:t>
              </a:r>
            </a:p>
            <a:p>
              <a:pPr algn="ctr"/>
              <a:r>
                <a:rPr lang="en-US" dirty="0"/>
                <a:t>Hue light off</a:t>
              </a:r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D392A94B-C1B5-9CCD-BA3F-243AA91F86BE}"/>
              </a:ext>
            </a:extLst>
          </p:cNvPr>
          <p:cNvSpPr/>
          <p:nvPr/>
        </p:nvSpPr>
        <p:spPr>
          <a:xfrm>
            <a:off x="3935851" y="4886012"/>
            <a:ext cx="1948721" cy="6552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428B22F-C972-6384-2D4B-04C2A7A0F97E}"/>
              </a:ext>
            </a:extLst>
          </p:cNvPr>
          <p:cNvSpPr txBox="1"/>
          <p:nvPr/>
        </p:nvSpPr>
        <p:spPr>
          <a:xfrm>
            <a:off x="3942413" y="4884194"/>
            <a:ext cx="19487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Play Note</a:t>
            </a:r>
          </a:p>
          <a:p>
            <a:pPr algn="ctr"/>
            <a:r>
              <a:rPr lang="en-US" dirty="0"/>
              <a:t>Servo move key</a:t>
            </a:r>
          </a:p>
        </p:txBody>
      </p:sp>
      <p:sp>
        <p:nvSpPr>
          <p:cNvPr id="25" name="Diamond 24">
            <a:extLst>
              <a:ext uri="{FF2B5EF4-FFF2-40B4-BE49-F238E27FC236}">
                <a16:creationId xmlns:a16="http://schemas.microsoft.com/office/drawing/2014/main" id="{8BD687DF-E0B3-3590-E4ED-371EFF048CD4}"/>
              </a:ext>
            </a:extLst>
          </p:cNvPr>
          <p:cNvSpPr/>
          <p:nvPr/>
        </p:nvSpPr>
        <p:spPr>
          <a:xfrm>
            <a:off x="7195279" y="775067"/>
            <a:ext cx="1543987" cy="965385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5376DA3-4086-DE29-822E-81F9705CC472}"/>
              </a:ext>
            </a:extLst>
          </p:cNvPr>
          <p:cNvSpPr txBox="1"/>
          <p:nvPr/>
        </p:nvSpPr>
        <p:spPr>
          <a:xfrm>
            <a:off x="7360170" y="934593"/>
            <a:ext cx="12142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Is switch clicked?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4F64A3BC-21F5-3EF5-A2A4-39D38CCA577C}"/>
              </a:ext>
            </a:extLst>
          </p:cNvPr>
          <p:cNvSpPr/>
          <p:nvPr/>
        </p:nvSpPr>
        <p:spPr>
          <a:xfrm>
            <a:off x="6887980" y="1931150"/>
            <a:ext cx="2158583" cy="426562"/>
          </a:xfrm>
          <a:prstGeom prst="rect">
            <a:avLst/>
          </a:prstGeom>
          <a:solidFill>
            <a:srgbClr val="FF0000">
              <a:alpha val="33773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917E628-4ED4-F145-E46B-663149CE8297}"/>
              </a:ext>
            </a:extLst>
          </p:cNvPr>
          <p:cNvSpPr txBox="1"/>
          <p:nvPr/>
        </p:nvSpPr>
        <p:spPr>
          <a:xfrm>
            <a:off x="6887980" y="1944415"/>
            <a:ext cx="21585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OLED: Manual Mode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270FCF6-7208-77CA-9816-EAE49D3F104B}"/>
              </a:ext>
            </a:extLst>
          </p:cNvPr>
          <p:cNvSpPr/>
          <p:nvPr/>
        </p:nvSpPr>
        <p:spPr>
          <a:xfrm>
            <a:off x="6769930" y="2404640"/>
            <a:ext cx="2394681" cy="418888"/>
          </a:xfrm>
          <a:prstGeom prst="rect">
            <a:avLst/>
          </a:prstGeom>
          <a:solidFill>
            <a:schemeClr val="accent1">
              <a:alpha val="28647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7D9BC65-1F6C-1B51-32C4-DBED18D160E2}"/>
              </a:ext>
            </a:extLst>
          </p:cNvPr>
          <p:cNvSpPr/>
          <p:nvPr/>
        </p:nvSpPr>
        <p:spPr>
          <a:xfrm>
            <a:off x="6781172" y="2777083"/>
            <a:ext cx="2394681" cy="46222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5328DB3-88BF-1432-A20E-957A130F0F40}"/>
              </a:ext>
            </a:extLst>
          </p:cNvPr>
          <p:cNvSpPr txBox="1"/>
          <p:nvPr/>
        </p:nvSpPr>
        <p:spPr>
          <a:xfrm>
            <a:off x="6792415" y="2823528"/>
            <a:ext cx="23946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Note=0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52E6C975-901D-B7AF-E439-472E12D000E3}"/>
              </a:ext>
            </a:extLst>
          </p:cNvPr>
          <p:cNvSpPr txBox="1"/>
          <p:nvPr/>
        </p:nvSpPr>
        <p:spPr>
          <a:xfrm>
            <a:off x="7065986" y="2448605"/>
            <a:ext cx="1673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Spotlight off</a:t>
            </a:r>
          </a:p>
        </p:txBody>
      </p:sp>
      <p:sp>
        <p:nvSpPr>
          <p:cNvPr id="33" name="Diamond 32">
            <a:extLst>
              <a:ext uri="{FF2B5EF4-FFF2-40B4-BE49-F238E27FC236}">
                <a16:creationId xmlns:a16="http://schemas.microsoft.com/office/drawing/2014/main" id="{83852EA2-87BF-974B-8DB5-B6579894E7E6}"/>
              </a:ext>
            </a:extLst>
          </p:cNvPr>
          <p:cNvSpPr/>
          <p:nvPr/>
        </p:nvSpPr>
        <p:spPr>
          <a:xfrm>
            <a:off x="6947938" y="3315083"/>
            <a:ext cx="2098625" cy="828921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60829CA8-0F49-A8A2-4DFB-DC52D189A839}"/>
              </a:ext>
            </a:extLst>
          </p:cNvPr>
          <p:cNvSpPr txBox="1"/>
          <p:nvPr/>
        </p:nvSpPr>
        <p:spPr>
          <a:xfrm>
            <a:off x="7195279" y="3549045"/>
            <a:ext cx="1686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Button pushed?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18154FB-04B4-21D4-423D-AFC00FF889EE}"/>
              </a:ext>
            </a:extLst>
          </p:cNvPr>
          <p:cNvSpPr/>
          <p:nvPr/>
        </p:nvSpPr>
        <p:spPr>
          <a:xfrm>
            <a:off x="6899221" y="4202066"/>
            <a:ext cx="2136098" cy="481041"/>
          </a:xfrm>
          <a:prstGeom prst="rect">
            <a:avLst/>
          </a:prstGeom>
          <a:solidFill>
            <a:srgbClr val="FFC000">
              <a:alpha val="58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E7C50FD2-675C-208A-8490-B201B158D727}"/>
              </a:ext>
            </a:extLst>
          </p:cNvPr>
          <p:cNvSpPr txBox="1"/>
          <p:nvPr/>
        </p:nvSpPr>
        <p:spPr>
          <a:xfrm>
            <a:off x="7515691" y="4217586"/>
            <a:ext cx="1815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Note=key</a:t>
            </a:r>
          </a:p>
        </p:txBody>
      </p:sp>
      <p:sp>
        <p:nvSpPr>
          <p:cNvPr id="39" name="Diamond 38">
            <a:extLst>
              <a:ext uri="{FF2B5EF4-FFF2-40B4-BE49-F238E27FC236}">
                <a16:creationId xmlns:a16="http://schemas.microsoft.com/office/drawing/2014/main" id="{62A84377-B589-D130-F5C8-288AAFC33794}"/>
              </a:ext>
            </a:extLst>
          </p:cNvPr>
          <p:cNvSpPr/>
          <p:nvPr/>
        </p:nvSpPr>
        <p:spPr>
          <a:xfrm>
            <a:off x="7030857" y="4749205"/>
            <a:ext cx="1952470" cy="861580"/>
          </a:xfrm>
          <a:prstGeom prst="diamond">
            <a:avLst/>
          </a:prstGeom>
          <a:solidFill>
            <a:srgbClr val="FFFF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6A2413D-FD94-EC95-39CB-9C4FD52E63C5}"/>
              </a:ext>
            </a:extLst>
          </p:cNvPr>
          <p:cNvSpPr txBox="1"/>
          <p:nvPr/>
        </p:nvSpPr>
        <p:spPr>
          <a:xfrm>
            <a:off x="7383127" y="5025309"/>
            <a:ext cx="13135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Is Note !=0?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52A9AC52-3682-55CD-EFD5-FE0C39BBEC00}"/>
              </a:ext>
            </a:extLst>
          </p:cNvPr>
          <p:cNvGrpSpPr/>
          <p:nvPr/>
        </p:nvGrpSpPr>
        <p:grpSpPr>
          <a:xfrm>
            <a:off x="8960369" y="4979412"/>
            <a:ext cx="1258240" cy="369332"/>
            <a:chOff x="2864992" y="4975875"/>
            <a:chExt cx="1258240" cy="369332"/>
          </a:xfrm>
        </p:grpSpPr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CCCAEA91-92B2-B831-C069-2728A511B28E}"/>
                </a:ext>
              </a:extLst>
            </p:cNvPr>
            <p:cNvSpPr txBox="1"/>
            <p:nvPr/>
          </p:nvSpPr>
          <p:spPr>
            <a:xfrm>
              <a:off x="2864992" y="4975875"/>
              <a:ext cx="1258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FALSE</a:t>
              </a:r>
            </a:p>
          </p:txBody>
        </p:sp>
        <p:sp>
          <p:nvSpPr>
            <p:cNvPr id="44" name="Right Arrow 43">
              <a:extLst>
                <a:ext uri="{FF2B5EF4-FFF2-40B4-BE49-F238E27FC236}">
                  <a16:creationId xmlns:a16="http://schemas.microsoft.com/office/drawing/2014/main" id="{4308358F-4208-2FCE-FCD8-552CFEF3EF63}"/>
                </a:ext>
              </a:extLst>
            </p:cNvPr>
            <p:cNvSpPr/>
            <p:nvPr/>
          </p:nvSpPr>
          <p:spPr>
            <a:xfrm>
              <a:off x="3553137" y="5130561"/>
              <a:ext cx="286691" cy="7684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695F1D2F-883E-DA74-4FEA-3CBFE5D04E10}"/>
              </a:ext>
            </a:extLst>
          </p:cNvPr>
          <p:cNvGrpSpPr/>
          <p:nvPr/>
        </p:nvGrpSpPr>
        <p:grpSpPr>
          <a:xfrm>
            <a:off x="2864992" y="4975875"/>
            <a:ext cx="1258240" cy="369332"/>
            <a:chOff x="2864992" y="4975875"/>
            <a:chExt cx="1258240" cy="369332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6A86943B-106A-13BA-8E63-5B2CF8A304BE}"/>
                </a:ext>
              </a:extLst>
            </p:cNvPr>
            <p:cNvSpPr txBox="1"/>
            <p:nvPr/>
          </p:nvSpPr>
          <p:spPr>
            <a:xfrm>
              <a:off x="2864992" y="4975875"/>
              <a:ext cx="125824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FALSE</a:t>
              </a:r>
            </a:p>
          </p:txBody>
        </p:sp>
        <p:sp>
          <p:nvSpPr>
            <p:cNvPr id="50" name="Right Arrow 49">
              <a:extLst>
                <a:ext uri="{FF2B5EF4-FFF2-40B4-BE49-F238E27FC236}">
                  <a16:creationId xmlns:a16="http://schemas.microsoft.com/office/drawing/2014/main" id="{2ABF41B1-318D-F1EC-D95C-18D35CDEBA8C}"/>
                </a:ext>
              </a:extLst>
            </p:cNvPr>
            <p:cNvSpPr/>
            <p:nvPr/>
          </p:nvSpPr>
          <p:spPr>
            <a:xfrm>
              <a:off x="3553137" y="5130561"/>
              <a:ext cx="286691" cy="76841"/>
            </a:xfrm>
            <a:prstGeom prst="rightArrow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3247B3F-B272-AC3F-1FEF-84D1133BE568}"/>
              </a:ext>
            </a:extLst>
          </p:cNvPr>
          <p:cNvGrpSpPr/>
          <p:nvPr/>
        </p:nvGrpSpPr>
        <p:grpSpPr>
          <a:xfrm>
            <a:off x="6921706" y="5762309"/>
            <a:ext cx="2136098" cy="717502"/>
            <a:chOff x="787918" y="5769370"/>
            <a:chExt cx="2136098" cy="717502"/>
          </a:xfrm>
        </p:grpSpPr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04BDA608-24AC-298E-DC56-0C8C053FDC3C}"/>
                </a:ext>
              </a:extLst>
            </p:cNvPr>
            <p:cNvSpPr/>
            <p:nvPr/>
          </p:nvSpPr>
          <p:spPr>
            <a:xfrm>
              <a:off x="787918" y="5769370"/>
              <a:ext cx="2136098" cy="650200"/>
            </a:xfrm>
            <a:prstGeom prst="rect">
              <a:avLst/>
            </a:prstGeom>
            <a:solidFill>
              <a:srgbClr val="B495C1">
                <a:alpha val="52000"/>
              </a:srgbClr>
            </a:solidFill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>
              <a:extLst>
                <a:ext uri="{FF2B5EF4-FFF2-40B4-BE49-F238E27FC236}">
                  <a16:creationId xmlns:a16="http://schemas.microsoft.com/office/drawing/2014/main" id="{869E0855-8AA1-A106-CB04-038FFD541713}"/>
                </a:ext>
              </a:extLst>
            </p:cNvPr>
            <p:cNvSpPr txBox="1"/>
            <p:nvPr/>
          </p:nvSpPr>
          <p:spPr>
            <a:xfrm>
              <a:off x="953746" y="5840541"/>
              <a:ext cx="1663907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Tone=0</a:t>
              </a:r>
            </a:p>
            <a:p>
              <a:pPr algn="ctr"/>
              <a:r>
                <a:rPr lang="en-US" dirty="0"/>
                <a:t>Hue light off</a:t>
              </a:r>
            </a:p>
          </p:txBody>
        </p:sp>
      </p:grpSp>
      <p:sp>
        <p:nvSpPr>
          <p:cNvPr id="56" name="Rectangle 55">
            <a:extLst>
              <a:ext uri="{FF2B5EF4-FFF2-40B4-BE49-F238E27FC236}">
                <a16:creationId xmlns:a16="http://schemas.microsoft.com/office/drawing/2014/main" id="{75771736-F2AA-B60F-D98F-85722C4C9BF8}"/>
              </a:ext>
            </a:extLst>
          </p:cNvPr>
          <p:cNvSpPr/>
          <p:nvPr/>
        </p:nvSpPr>
        <p:spPr>
          <a:xfrm>
            <a:off x="10081826" y="4886012"/>
            <a:ext cx="1948721" cy="65522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B1601940-FDF1-5054-386D-1B1CC487A4B6}"/>
              </a:ext>
            </a:extLst>
          </p:cNvPr>
          <p:cNvSpPr txBox="1"/>
          <p:nvPr/>
        </p:nvSpPr>
        <p:spPr>
          <a:xfrm>
            <a:off x="10096199" y="4745694"/>
            <a:ext cx="194872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/>
              <a:t>Play Note</a:t>
            </a:r>
          </a:p>
          <a:p>
            <a:pPr algn="ctr"/>
            <a:endParaRPr lang="en-US" dirty="0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F0A263E-0603-8F1B-A6C6-CD85C5EDB08A}"/>
              </a:ext>
            </a:extLst>
          </p:cNvPr>
          <p:cNvSpPr/>
          <p:nvPr/>
        </p:nvSpPr>
        <p:spPr>
          <a:xfrm>
            <a:off x="3942413" y="5541239"/>
            <a:ext cx="1942159" cy="544768"/>
          </a:xfrm>
          <a:prstGeom prst="rect">
            <a:avLst/>
          </a:prstGeom>
          <a:solidFill>
            <a:srgbClr val="00B0F0">
              <a:alpha val="60698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9AEAEBBB-E15C-8082-7CDB-13DA92FBFE30}"/>
              </a:ext>
            </a:extLst>
          </p:cNvPr>
          <p:cNvSpPr txBox="1"/>
          <p:nvPr/>
        </p:nvSpPr>
        <p:spPr>
          <a:xfrm>
            <a:off x="3995337" y="5628957"/>
            <a:ext cx="1972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Wemo</a:t>
            </a:r>
            <a:r>
              <a:rPr lang="en-US" dirty="0"/>
              <a:t> hit drum</a:t>
            </a:r>
          </a:p>
        </p:txBody>
      </p:sp>
      <p:sp>
        <p:nvSpPr>
          <p:cNvPr id="60" name="Bent Arrow 59">
            <a:extLst>
              <a:ext uri="{FF2B5EF4-FFF2-40B4-BE49-F238E27FC236}">
                <a16:creationId xmlns:a16="http://schemas.microsoft.com/office/drawing/2014/main" id="{B23FE2B2-D367-A5B9-AED4-6800D03AF998}"/>
              </a:ext>
            </a:extLst>
          </p:cNvPr>
          <p:cNvSpPr/>
          <p:nvPr/>
        </p:nvSpPr>
        <p:spPr>
          <a:xfrm flipH="1">
            <a:off x="2956807" y="2111978"/>
            <a:ext cx="1360359" cy="1688029"/>
          </a:xfrm>
          <a:prstGeom prst="ben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1" name="Bent Arrow 60">
            <a:extLst>
              <a:ext uri="{FF2B5EF4-FFF2-40B4-BE49-F238E27FC236}">
                <a16:creationId xmlns:a16="http://schemas.microsoft.com/office/drawing/2014/main" id="{1CF46653-2063-A1AF-DA6E-6D5D2AC8EB09}"/>
              </a:ext>
            </a:extLst>
          </p:cNvPr>
          <p:cNvSpPr/>
          <p:nvPr/>
        </p:nvSpPr>
        <p:spPr>
          <a:xfrm flipH="1">
            <a:off x="9198339" y="2111978"/>
            <a:ext cx="1360359" cy="1688029"/>
          </a:xfrm>
          <a:prstGeom prst="bentArrow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B6D9CD58-C067-B254-7DA6-584E7024DBDF}"/>
              </a:ext>
            </a:extLst>
          </p:cNvPr>
          <p:cNvSpPr txBox="1"/>
          <p:nvPr/>
        </p:nvSpPr>
        <p:spPr>
          <a:xfrm>
            <a:off x="2761933" y="3365812"/>
            <a:ext cx="1087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FALSE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91664818-170A-8399-044A-73FD922C5561}"/>
              </a:ext>
            </a:extLst>
          </p:cNvPr>
          <p:cNvSpPr txBox="1"/>
          <p:nvPr/>
        </p:nvSpPr>
        <p:spPr>
          <a:xfrm>
            <a:off x="9033448" y="3564459"/>
            <a:ext cx="10877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9137212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A38BDEB-FDC0-75F9-36EA-927F396BE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551482"/>
            <a:ext cx="6084756" cy="45635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EC2485-45C7-B314-E6A6-D11952B263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764" y="3284717"/>
            <a:ext cx="4764378" cy="357328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6A6AF9C-4693-1DED-520C-D6C8B0C957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6200000">
            <a:off x="49886" y="1111312"/>
            <a:ext cx="4199300" cy="314947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43F3063-4648-91EF-56A8-0ABDA29BD9B7}"/>
              </a:ext>
            </a:extLst>
          </p:cNvPr>
          <p:cNvSpPr txBox="1"/>
          <p:nvPr/>
        </p:nvSpPr>
        <p:spPr>
          <a:xfrm>
            <a:off x="80011" y="104849"/>
            <a:ext cx="7864775" cy="36933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Challenges:  Planning ahead sizes, designing mechanism…..</a:t>
            </a:r>
          </a:p>
        </p:txBody>
      </p:sp>
      <p:pic>
        <p:nvPicPr>
          <p:cNvPr id="3" name="Picture 2" descr="A stack of wooden blocks&#10;&#10;Description automatically generated">
            <a:extLst>
              <a:ext uri="{FF2B5EF4-FFF2-40B4-BE49-F238E27FC236}">
                <a16:creationId xmlns:a16="http://schemas.microsoft.com/office/drawing/2014/main" id="{A01C42BB-F883-AC69-6B50-1826C503B4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92442" y="742951"/>
            <a:ext cx="3581399" cy="2686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0461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594A7C4-1816-FFEA-7282-2776ECA7A0B7}"/>
              </a:ext>
            </a:extLst>
          </p:cNvPr>
          <p:cNvSpPr txBox="1"/>
          <p:nvPr/>
        </p:nvSpPr>
        <p:spPr>
          <a:xfrm>
            <a:off x="179881" y="104930"/>
            <a:ext cx="505168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Space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14976C-5932-9DE9-F0A1-D64D28226716}"/>
              </a:ext>
            </a:extLst>
          </p:cNvPr>
          <p:cNvSpPr txBox="1"/>
          <p:nvPr/>
        </p:nvSpPr>
        <p:spPr>
          <a:xfrm>
            <a:off x="9242658" y="104930"/>
            <a:ext cx="40173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entury Schoolbook" panose="02040604050505020304" pitchFamily="18" charset="0"/>
              </a:rPr>
              <a:t>Running out of pins:</a:t>
            </a:r>
          </a:p>
          <a:p>
            <a:r>
              <a:rPr lang="en-US" dirty="0">
                <a:latin typeface="Century Schoolbook" panose="02040604050505020304" pitchFamily="18" charset="0"/>
              </a:rPr>
              <a:t>Soft PWM?  Drivers?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8723A59-FFFD-2F14-8387-03239DE05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456933" y="2185599"/>
            <a:ext cx="3315738" cy="248680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99CBF0E-F067-F991-A2CB-E3416D3F105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6652" y="1423024"/>
            <a:ext cx="6695153" cy="86643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166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9E995D6-0FA5-2E71-218D-9BC6D118D281}"/>
              </a:ext>
            </a:extLst>
          </p:cNvPr>
          <p:cNvSpPr txBox="1"/>
          <p:nvPr/>
        </p:nvSpPr>
        <p:spPr>
          <a:xfrm>
            <a:off x="104931" y="67296"/>
            <a:ext cx="53215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entury Schoolbook" panose="02040604050505020304" pitchFamily="18" charset="0"/>
              </a:rPr>
              <a:t>And of course, Code!</a:t>
            </a:r>
            <a:endParaRPr lang="en-US" dirty="0">
              <a:latin typeface="Century Schoolbook" panose="020406040505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3ADFDC-0DAB-7E66-A93C-6B55774EA9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78" t="1882" b="11047"/>
          <a:stretch/>
        </p:blipFill>
        <p:spPr>
          <a:xfrm>
            <a:off x="1810374" y="764657"/>
            <a:ext cx="8571251" cy="602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6715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747</TotalTime>
  <Words>236</Words>
  <Application>Microsoft Macintosh PowerPoint</Application>
  <PresentationFormat>Widescreen</PresentationFormat>
  <Paragraphs>67</Paragraphs>
  <Slides>10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Century Schoolbook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Green</dc:creator>
  <cp:lastModifiedBy>Laura Green</cp:lastModifiedBy>
  <cp:revision>15</cp:revision>
  <cp:lastPrinted>2023-12-15T02:10:19Z</cp:lastPrinted>
  <dcterms:created xsi:type="dcterms:W3CDTF">2023-12-15T01:21:22Z</dcterms:created>
  <dcterms:modified xsi:type="dcterms:W3CDTF">2024-01-19T07:49:56Z</dcterms:modified>
</cp:coreProperties>
</file>

<file path=docProps/thumbnail.jpeg>
</file>